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84" r:id="rId9"/>
    <p:sldId id="282" r:id="rId10"/>
    <p:sldId id="267" r:id="rId11"/>
    <p:sldId id="264" r:id="rId12"/>
    <p:sldId id="265" r:id="rId13"/>
    <p:sldId id="285" r:id="rId14"/>
    <p:sldId id="286" r:id="rId15"/>
    <p:sldId id="287" r:id="rId16"/>
    <p:sldId id="289" r:id="rId17"/>
    <p:sldId id="288" r:id="rId18"/>
    <p:sldId id="268" r:id="rId19"/>
    <p:sldId id="269" r:id="rId20"/>
    <p:sldId id="270" r:id="rId21"/>
    <p:sldId id="290" r:id="rId22"/>
    <p:sldId id="291" r:id="rId23"/>
    <p:sldId id="292" r:id="rId24"/>
    <p:sldId id="301" r:id="rId25"/>
    <p:sldId id="273" r:id="rId26"/>
    <p:sldId id="274" r:id="rId27"/>
    <p:sldId id="275" r:id="rId28"/>
    <p:sldId id="278" r:id="rId29"/>
    <p:sldId id="276" r:id="rId30"/>
    <p:sldId id="277" r:id="rId31"/>
    <p:sldId id="279" r:id="rId32"/>
    <p:sldId id="293" r:id="rId33"/>
    <p:sldId id="280" r:id="rId34"/>
    <p:sldId id="302" r:id="rId35"/>
    <p:sldId id="271" r:id="rId36"/>
    <p:sldId id="294" r:id="rId37"/>
    <p:sldId id="300" r:id="rId38"/>
    <p:sldId id="272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B35C31C-3364-4D2A-B7B4-77233028FA74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FF4782-C71E-4270-BD0B-1D610BFD82E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alalalibrary.blogspot.com/search/label/Flannel%20board" TargetMode="External"/><Relationship Id="rId2" Type="http://schemas.openxmlformats.org/officeDocument/2006/relationships/hyperlink" Target="https://storytimekatie.com/flannelboar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annelfridaystorytime.blogspot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nnelboardfun.com/product/felt-bug-toy-build-a-bug-diy-set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www.lakeshorelearning.com/products/ca/p/LA583/?utm_source=google&amp;utm_medium=ppc&amp;utm_campaign=performancemaxbrmain&amp;gad_source=1&amp;gclid=CjwKCAiAxaCvBhBaEiwAvsLmWABYgm7M3bgsToDSTD5XpIMoAbTkW1Rk2dtZfFVk2bMqZixMIP3krBoCI1UQAvD_Bw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mazon.com/gp/product/B08BYLRKHZ/ref=ewc_pr_img_1?smid=A1AU76N630STU7&amp;psc=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sy.com/shop/FlannelBoardFun" TargetMode="External"/><Relationship Id="rId2" Type="http://schemas.openxmlformats.org/officeDocument/2006/relationships/hyperlink" Target="https://www.thebookfarminc.com/Puppets-Puzzles-and-More/Felt-and-Flannelboard-Material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aplanco.com/store/trans/search.asp?tbSearch=felt+story&amp;submitSearch=" TargetMode="External"/><Relationship Id="rId4" Type="http://schemas.openxmlformats.org/officeDocument/2006/relationships/hyperlink" Target="https://www.lakeshorelearning.com/products/ca/p/LA955X/?utm_source=google&amp;utm_medium=ppc&amp;utm_campaign=performancemaxnb&amp;gad_source=1&amp;gclid=CjwKCAiAopuvBhBCEiwAm8jaMVsx8hy7GgOGkKqEZIDMiNfpmlw2oPzAAYFmyk9k-bkOsfK8AClzsRoCwTEQAvD_Bw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lakeshorelearning.com/products/teaching-resources/teaching-easels/all-purpose-teaching-easel-with-locking-casters/p/LM773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b@kpl.gov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jbrary.com/new-to-storytime-using-felt-stories/" TargetMode="External"/><Relationship Id="rId2" Type="http://schemas.openxmlformats.org/officeDocument/2006/relationships/hyperlink" Target="https://www.uhls.org/workshop_handouts/Flannel_Boards_Presentation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ww.com/item/copernicus-folding-magnetic-whiteboard-easel-with-pocket-chart-FN4450/" TargetMode="External"/><Relationship Id="rId2" Type="http://schemas.openxmlformats.org/officeDocument/2006/relationships/hyperlink" Target="https://www.amazon.com/Topwon-Playboard-Preschool-Double-Side-Including/dp/B0B8N447SC/ref=asc_df_B0B8N447SC/?tag=hyprod-20&amp;linkCode=df0&amp;hvadid=642100533966&amp;hvpos=&amp;hvnetw=g&amp;hvrand=9184892068148709191&amp;hvpone=&amp;hvptwo=&amp;hvqmt=&amp;hvdev=c&amp;hvdvcmdl=&amp;hvlocint=&amp;hvlocphy=9017275&amp;hvtargid=pla-1949756395372&amp;mcid=d3f77626a04a34c287860eff300820cf&amp;th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s://www.amazon.com/Educational-Insights-Quick-Instant-Flannel/dp/B000HE9PTQ/ref=sr_1_4?crid=31TMFNQKZ8OU6&amp;dib=eyJ2IjoiMSJ9.Kgq88R8NWjB6_Qubwy04JvkBQledZ9HehXTH5mbn7MbI-2Tz1OmoZ66k-8PcF2mfhNgrlqAML3pliBW8tkH7xlNp7DPhCoc2Lj9TDLhj-pgyejfItXPWnz9sErL8hK38E6AXsyvRRsLkWhfeiJeYh_mVYWGnXVX1Xks-IIaK78nQoXlxs5i2_zc-RGeVCRl0omdB5iwucwe-zxxV9fxdxMwWhEM-cvB6v0aG_MUh2dSmFolgBmY6GURiZSK3jbAlnyxUmIHr0KMrTUzeMAUean2OgTI4Ct5-ipnlwGPbsaI.OA1ryqEnszjqU7RbsK2J8PQWd1K4TDWXcoxLgzrD31c&amp;dib_tag=se&amp;keywords=magnetic+flannel&amp;qid=1708551316&amp;s=toys-and-games&amp;sprefix=magnetic+flannel,toys-and-games,101&amp;sr=1-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ytherelibrary.wordpress.com/2019/10/17/how-i-made-this-little-mouse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977" y="1905000"/>
            <a:ext cx="6858000" cy="1204306"/>
          </a:xfrm>
        </p:spPr>
        <p:txBody>
          <a:bodyPr>
            <a:noAutofit/>
          </a:bodyPr>
          <a:lstStyle/>
          <a:p>
            <a:r>
              <a:rPr lang="en-US" sz="8000" dirty="0"/>
              <a:t>Fantastic Felt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412" y="3264370"/>
            <a:ext cx="6511131" cy="329259"/>
          </a:xfrm>
        </p:spPr>
        <p:txBody>
          <a:bodyPr>
            <a:noAutofit/>
          </a:bodyPr>
          <a:lstStyle/>
          <a:p>
            <a:r>
              <a:rPr lang="en-US" sz="3600" dirty="0"/>
              <a:t>The Art of </a:t>
            </a:r>
            <a:r>
              <a:rPr lang="en-US" sz="3600" dirty="0" err="1"/>
              <a:t>Feltboards</a:t>
            </a:r>
            <a:r>
              <a:rPr lang="en-US" sz="3600" dirty="0"/>
              <a:t> in Storytime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86400"/>
            <a:ext cx="361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Laura </a:t>
            </a:r>
            <a:r>
              <a:rPr lang="en-US" dirty="0" err="1"/>
              <a:t>Bultman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Youth Librarian</a:t>
            </a:r>
          </a:p>
          <a:p>
            <a:pPr algn="ctr"/>
            <a:r>
              <a:rPr lang="en-US" dirty="0"/>
              <a:t>Kalamazoo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2140643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the “Five Little” rhymes to teach early numeracy concepts. </a:t>
            </a:r>
          </a:p>
          <a:p>
            <a:pPr marL="0" indent="0">
              <a:buNone/>
            </a:pPr>
            <a:r>
              <a:rPr lang="en-US" dirty="0"/>
              <a:t>If you change up your characters, the conversations open wide. </a:t>
            </a:r>
          </a:p>
          <a:p>
            <a:pPr marL="0" indent="0">
              <a:buNone/>
            </a:pPr>
            <a:r>
              <a:rPr lang="en-US" dirty="0"/>
              <a:t>Which one is biggest? Which are smallest? Which ones are alike? Which ones are different? What kind do we have the most of?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Wait! There’s More!</a:t>
            </a:r>
          </a:p>
        </p:txBody>
      </p:sp>
    </p:spTree>
    <p:extLst>
      <p:ext uri="{BB962C8B-B14F-4D97-AF65-F5344CB8AC3E}">
        <p14:creationId xmlns:p14="http://schemas.microsoft.com/office/powerpoint/2010/main" val="370439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2548128"/>
            <a:ext cx="7408333" cy="4081272"/>
          </a:xfrm>
        </p:spPr>
        <p:txBody>
          <a:bodyPr>
            <a:normAutofit/>
          </a:bodyPr>
          <a:lstStyle/>
          <a:p>
            <a:r>
              <a:rPr lang="en-US" dirty="0"/>
              <a:t>Look for stories with strong plots, repetitive elements or cumulative stories. </a:t>
            </a:r>
          </a:p>
          <a:p>
            <a:r>
              <a:rPr lang="en-US" dirty="0"/>
              <a:t>Does the story move along? Avoid the “chapter header” stories.</a:t>
            </a:r>
          </a:p>
          <a:p>
            <a:r>
              <a:rPr lang="en-US" dirty="0"/>
              <a:t>Can the children help tell the story with a repeated refrain or animal they can shout out? </a:t>
            </a:r>
          </a:p>
          <a:p>
            <a:r>
              <a:rPr lang="en-US" dirty="0"/>
              <a:t>Is there a funny or surprise ending?</a:t>
            </a:r>
          </a:p>
          <a:p>
            <a:r>
              <a:rPr lang="en-US" dirty="0"/>
              <a:t>Are there a million characters? </a:t>
            </a:r>
          </a:p>
          <a:p>
            <a:r>
              <a:rPr lang="en-US" dirty="0"/>
              <a:t>Is the book too small to use effectively in </a:t>
            </a:r>
            <a:r>
              <a:rPr lang="en-US" dirty="0" err="1"/>
              <a:t>storytime</a:t>
            </a:r>
            <a:r>
              <a:rPr lang="en-US" dirty="0"/>
              <a:t>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Stories</a:t>
            </a:r>
          </a:p>
        </p:txBody>
      </p:sp>
    </p:spTree>
    <p:extLst>
      <p:ext uri="{BB962C8B-B14F-4D97-AF65-F5344CB8AC3E}">
        <p14:creationId xmlns:p14="http://schemas.microsoft.com/office/powerpoint/2010/main" val="28233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943600"/>
            <a:ext cx="7408333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Three Little Fish and the Big Bad Shark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6146" name="Picture 2" descr="C:\Users\micha\Pictures\Felt\three fis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7783" r="16132" b="10124"/>
          <a:stretch/>
        </p:blipFill>
        <p:spPr bwMode="auto">
          <a:xfrm>
            <a:off x="685800" y="1600200"/>
            <a:ext cx="5105400" cy="40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icha\Pictures\Felt\no teeth shar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t="20420" r="25193" b="16356"/>
          <a:stretch/>
        </p:blipFill>
        <p:spPr bwMode="auto">
          <a:xfrm rot="5965294">
            <a:off x="5628513" y="2826173"/>
            <a:ext cx="3280563" cy="276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9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791200"/>
            <a:ext cx="7408333" cy="71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Big Turnip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F99FA-1077-4768-876B-7109A99AC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16667"/>
          <a:stretch/>
        </p:blipFill>
        <p:spPr>
          <a:xfrm>
            <a:off x="1219200" y="1981200"/>
            <a:ext cx="6705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6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715000"/>
            <a:ext cx="7408333" cy="71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Froggy Gets Dressed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7170" name="Picture 2" descr="C:\Users\micha\Pictures\Felt\frogg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3983" r="12232" b="4419"/>
          <a:stretch/>
        </p:blipFill>
        <p:spPr bwMode="auto">
          <a:xfrm>
            <a:off x="2209800" y="1433434"/>
            <a:ext cx="4693856" cy="42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7467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Tickle Monster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8194" name="Picture 2" descr="C:\Users\micha\Pictures\Felt\tickl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4063" r="22030" b="2962"/>
          <a:stretch/>
        </p:blipFill>
        <p:spPr bwMode="auto">
          <a:xfrm>
            <a:off x="2895600" y="2043713"/>
            <a:ext cx="3200400" cy="37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1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7467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Tickle Monster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9218" name="Picture 2" descr="C:\Users\micha\Pictures\Felt\tickel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4887"/>
          <a:stretch/>
        </p:blipFill>
        <p:spPr bwMode="auto">
          <a:xfrm>
            <a:off x="2035359" y="1472622"/>
            <a:ext cx="4953000" cy="43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9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867400"/>
            <a:ext cx="7408333" cy="71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Pete the Cat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 Stories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928511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752600"/>
            <a:ext cx="3810000" cy="38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442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029200"/>
            <a:ext cx="7408333" cy="1554163"/>
          </a:xfrm>
        </p:spPr>
        <p:txBody>
          <a:bodyPr>
            <a:normAutofit/>
          </a:bodyPr>
          <a:lstStyle/>
          <a:p>
            <a:r>
              <a:rPr lang="en-US" dirty="0"/>
              <a:t>Polar Bear Polar Bear</a:t>
            </a:r>
          </a:p>
          <a:p>
            <a:r>
              <a:rPr lang="en-US" dirty="0"/>
              <a:t>The tragic case of the </a:t>
            </a:r>
            <a:r>
              <a:rPr lang="en-US" dirty="0" err="1"/>
              <a:t>Chicka</a:t>
            </a:r>
            <a:r>
              <a:rPr lang="en-US" dirty="0"/>
              <a:t> </a:t>
            </a:r>
            <a:r>
              <a:rPr lang="en-US" dirty="0" err="1"/>
              <a:t>Chicka</a:t>
            </a:r>
            <a:r>
              <a:rPr lang="en-US" dirty="0"/>
              <a:t> tree</a:t>
            </a:r>
          </a:p>
          <a:p>
            <a:r>
              <a:rPr lang="en-US" dirty="0"/>
              <a:t>Dear Zoo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Stories That Don’t Work (FOR ME!)</a:t>
            </a:r>
            <a:br>
              <a:rPr lang="en-US" dirty="0"/>
            </a:br>
            <a:r>
              <a:rPr lang="en-US" dirty="0"/>
              <a:t>and Why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2971800" cy="279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ctivity Tree for Chicka Chicka Boom Boom • Plinkit Pte. Ltd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10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the 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Make sure your pieces fit on the board.</a:t>
            </a:r>
          </a:p>
          <a:p>
            <a:r>
              <a:rPr lang="en-US" dirty="0"/>
              <a:t>Find a spot for the pieces to be (in order!) before you use them.</a:t>
            </a:r>
          </a:p>
          <a:p>
            <a:r>
              <a:rPr lang="en-US" dirty="0"/>
              <a:t>Practice!</a:t>
            </a:r>
          </a:p>
          <a:p>
            <a:r>
              <a:rPr lang="en-US" dirty="0"/>
              <a:t>Speak to the audience, not the board.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Avoid…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Storing the pieces within the reach of your </a:t>
            </a:r>
            <a:r>
              <a:rPr lang="en-US" dirty="0" err="1"/>
              <a:t>storytimers</a:t>
            </a:r>
            <a:r>
              <a:rPr lang="en-US" dirty="0"/>
              <a:t>. </a:t>
            </a:r>
          </a:p>
          <a:p>
            <a:r>
              <a:rPr lang="en-US" dirty="0"/>
              <a:t>Get tied up in using the exact right/same words from the story or book.</a:t>
            </a:r>
          </a:p>
          <a:p>
            <a:r>
              <a:rPr lang="en-US" dirty="0"/>
              <a:t>Move the pieces around too much once they’re on the board.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5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Started</a:t>
            </a:r>
          </a:p>
        </p:txBody>
      </p:sp>
      <p:pic>
        <p:nvPicPr>
          <p:cNvPr id="1028" name="Picture 4" descr="https://m.media-amazon.com/images/I/71Rt3IOjTX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4724400" cy="35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1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715000"/>
            <a:ext cx="7408333" cy="792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Dog’s Colorful Day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Tales Together</a:t>
            </a:r>
          </a:p>
        </p:txBody>
      </p:sp>
      <p:pic>
        <p:nvPicPr>
          <p:cNvPr id="10242" name="Picture 2" descr="C:\Users\micha\Pictures\Felt\colorful d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t="10991" r="9968" b="11323"/>
          <a:stretch/>
        </p:blipFill>
        <p:spPr bwMode="auto">
          <a:xfrm>
            <a:off x="1600200" y="1447800"/>
            <a:ext cx="5660212" cy="42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94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7912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Dotty the Dinosaur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Tales Together</a:t>
            </a:r>
          </a:p>
        </p:txBody>
      </p:sp>
      <p:pic>
        <p:nvPicPr>
          <p:cNvPr id="11266" name="Picture 2" descr="C:\Users\micha\Pictures\Felt\dotty the dinosa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9757"/>
          <a:stretch/>
        </p:blipFill>
        <p:spPr bwMode="auto">
          <a:xfrm>
            <a:off x="2209800" y="1655619"/>
            <a:ext cx="4572000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0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562600"/>
            <a:ext cx="7408333" cy="63129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Socks in the Dryer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Tales Together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F1081-FD81-498C-BBB4-4A5866103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66" y="1776603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53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House for Birdie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Telling Tales Together</a:t>
            </a:r>
          </a:p>
        </p:txBody>
      </p:sp>
      <p:pic>
        <p:nvPicPr>
          <p:cNvPr id="12290" name="Picture 2" descr="C:\Users\micha\Pictures\Felt\house for birdi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t="6233" r="11896" b="9606"/>
          <a:stretch/>
        </p:blipFill>
        <p:spPr bwMode="auto">
          <a:xfrm>
            <a:off x="1981200" y="1686300"/>
            <a:ext cx="5181600" cy="399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07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113E94-462E-4CDE-8EE7-40CEFFAAC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https://storytimekatie.com/flannelboards/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https://flannelfridaystorytime.blogspot.com/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https://storytimeinthestacks.com/flannels/</a:t>
            </a: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>
                <a:hlinkClick r:id="rId3"/>
              </a:rPr>
              <a:t>LalalaLibrary Blog</a:t>
            </a:r>
            <a:endParaRPr lang="en-US" dirty="0"/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3D986B-346C-4687-9612-793EF091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Inspiration!</a:t>
            </a:r>
          </a:p>
        </p:txBody>
      </p:sp>
    </p:spTree>
    <p:extLst>
      <p:ext uri="{BB962C8B-B14F-4D97-AF65-F5344CB8AC3E}">
        <p14:creationId xmlns:p14="http://schemas.microsoft.com/office/powerpoint/2010/main" val="2067095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7833" y="4709318"/>
            <a:ext cx="7408333" cy="1706563"/>
          </a:xfrm>
        </p:spPr>
        <p:txBody>
          <a:bodyPr/>
          <a:lstStyle/>
          <a:p>
            <a:r>
              <a:rPr lang="en-US" dirty="0" err="1"/>
              <a:t>Playboards</a:t>
            </a:r>
            <a:r>
              <a:rPr lang="en-US" dirty="0"/>
              <a:t> and pieces for kids</a:t>
            </a:r>
          </a:p>
          <a:p>
            <a:pPr lvl="1"/>
            <a:r>
              <a:rPr lang="en-US" dirty="0"/>
              <a:t>People you can dress up, shapes for building, matching games, creating a car from car parts</a:t>
            </a:r>
          </a:p>
          <a:p>
            <a:r>
              <a:rPr lang="en-US" dirty="0"/>
              <a:t>Pizza box flannels on the go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Storytime</a:t>
            </a:r>
          </a:p>
        </p:txBody>
      </p:sp>
      <p:pic>
        <p:nvPicPr>
          <p:cNvPr id="2050" name="Picture 2" descr="felt bug toy DIY building set spread on felt play mat">
            <a:extLst>
              <a:ext uri="{FF2B5EF4-FFF2-40B4-BE49-F238E27FC236}">
                <a16:creationId xmlns:a16="http://schemas.microsoft.com/office/drawing/2014/main" id="{7FA631DB-BDCD-4B61-89F9-DDE3B8E07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/>
          <a:stretch/>
        </p:blipFill>
        <p:spPr bwMode="auto">
          <a:xfrm>
            <a:off x="2387600" y="1905000"/>
            <a:ext cx="4368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54C372-A20E-4555-8C95-DEEE29729451}"/>
              </a:ext>
            </a:extLst>
          </p:cNvPr>
          <p:cNvSpPr txBox="1"/>
          <p:nvPr/>
        </p:nvSpPr>
        <p:spPr>
          <a:xfrm>
            <a:off x="6756400" y="2817674"/>
            <a:ext cx="210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from </a:t>
            </a:r>
            <a:r>
              <a:rPr lang="en-US" dirty="0">
                <a:hlinkClick r:id="rId3"/>
              </a:rPr>
              <a:t>Flannelboard Fun </a:t>
            </a:r>
            <a:r>
              <a:rPr lang="en-US" dirty="0"/>
              <a:t>on Etsy</a:t>
            </a:r>
          </a:p>
          <a:p>
            <a:endParaRPr lang="en-US" dirty="0"/>
          </a:p>
          <a:p>
            <a:r>
              <a:rPr lang="en-US" dirty="0"/>
              <a:t>Board from </a:t>
            </a:r>
            <a:r>
              <a:rPr lang="en-US" dirty="0">
                <a:hlinkClick r:id="rId4"/>
              </a:rPr>
              <a:t>Lakeshore Learning</a:t>
            </a:r>
            <a:endParaRPr lang="en-US" dirty="0"/>
          </a:p>
        </p:txBody>
      </p:sp>
      <p:pic>
        <p:nvPicPr>
          <p:cNvPr id="2052" name="Picture 4" descr="Stand-Up Magnetic Design Center #3">
            <a:extLst>
              <a:ext uri="{FF2B5EF4-FFF2-40B4-BE49-F238E27FC236}">
                <a16:creationId xmlns:a16="http://schemas.microsoft.com/office/drawing/2014/main" id="{02B52FB6-03D8-4CA8-A8AD-D6DEF0FE9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r="14000"/>
          <a:stretch/>
        </p:blipFill>
        <p:spPr bwMode="auto">
          <a:xfrm>
            <a:off x="609600" y="2264241"/>
            <a:ext cx="2108200" cy="24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5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Flannels</a:t>
            </a:r>
          </a:p>
        </p:txBody>
      </p:sp>
      <p:pic>
        <p:nvPicPr>
          <p:cNvPr id="13314" name="Picture 2" descr="C:\Users\micha\Pictures\Felt\sto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40527"/>
            <a:ext cx="5638800" cy="42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.media-amazon.com/images/I/719PDyu2MmL._AC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2286000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800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 Snap Folders from </a:t>
            </a:r>
            <a:r>
              <a:rPr lang="en-US" dirty="0">
                <a:hlinkClick r:id="rId4"/>
              </a:rPr>
              <a:t>Amazon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49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Book Farm!</a:t>
            </a:r>
            <a:endParaRPr lang="en-US" dirty="0"/>
          </a:p>
          <a:p>
            <a:r>
              <a:rPr lang="en-US" dirty="0"/>
              <a:t>Wendy from </a:t>
            </a:r>
            <a:r>
              <a:rPr lang="en-US" dirty="0">
                <a:hlinkClick r:id="rId3"/>
              </a:rPr>
              <a:t>Flannelboard Fun</a:t>
            </a:r>
            <a:endParaRPr lang="en-US" dirty="0"/>
          </a:p>
          <a:p>
            <a:r>
              <a:rPr lang="en-US" dirty="0">
                <a:hlinkClick r:id="rId4"/>
              </a:rPr>
              <a:t>Lakeshore Learning </a:t>
            </a:r>
            <a:r>
              <a:rPr lang="en-US" dirty="0"/>
              <a:t>has stuffed pieces</a:t>
            </a:r>
          </a:p>
          <a:p>
            <a:r>
              <a:rPr lang="en-US" dirty="0">
                <a:hlinkClick r:id="rId5"/>
              </a:rPr>
              <a:t>Kaplan Early Learning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Buying Flannels</a:t>
            </a:r>
          </a:p>
        </p:txBody>
      </p:sp>
    </p:spTree>
    <p:extLst>
      <p:ext uri="{BB962C8B-B14F-4D97-AF65-F5344CB8AC3E}">
        <p14:creationId xmlns:p14="http://schemas.microsoft.com/office/powerpoint/2010/main" val="1856926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and Laminate</a:t>
            </a:r>
          </a:p>
        </p:txBody>
      </p:sp>
      <p:pic>
        <p:nvPicPr>
          <p:cNvPr id="16386" name="Picture 2" descr="C:\Users\micha\Pictures\Felt\little c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553200" cy="49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04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Sheets are better than felt off the roll which can get floppy. Sheets are also easier to cut.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Buy lots of colors!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Non-fusible interfacing…? It’s a whole world out there.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Buying Felt</a:t>
            </a:r>
          </a:p>
        </p:txBody>
      </p:sp>
    </p:spTree>
    <p:extLst>
      <p:ext uri="{BB962C8B-B14F-4D97-AF65-F5344CB8AC3E}">
        <p14:creationId xmlns:p14="http://schemas.microsoft.com/office/powerpoint/2010/main" val="3729767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77733"/>
          </a:xfrm>
        </p:spPr>
        <p:txBody>
          <a:bodyPr>
            <a:normAutofit/>
          </a:bodyPr>
          <a:lstStyle/>
          <a:p>
            <a:r>
              <a:rPr lang="en-US" dirty="0"/>
              <a:t>Visual Literacy</a:t>
            </a:r>
          </a:p>
          <a:p>
            <a:r>
              <a:rPr lang="en-US" dirty="0"/>
              <a:t>Sensory/Tactile Experience</a:t>
            </a:r>
          </a:p>
          <a:p>
            <a:r>
              <a:rPr lang="en-US" dirty="0"/>
              <a:t>Opportunities for Interaction</a:t>
            </a:r>
          </a:p>
          <a:p>
            <a:r>
              <a:rPr lang="en-US" dirty="0"/>
              <a:t>Provide a framework for storytellers</a:t>
            </a:r>
          </a:p>
          <a:p>
            <a:r>
              <a:rPr lang="en-US" dirty="0"/>
              <a:t>You can tell the story in your own words</a:t>
            </a:r>
          </a:p>
          <a:p>
            <a:r>
              <a:rPr lang="en-US" dirty="0"/>
              <a:t>You can make them yourself!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Felt?</a:t>
            </a:r>
          </a:p>
        </p:txBody>
      </p:sp>
    </p:spTree>
    <p:extLst>
      <p:ext uri="{BB962C8B-B14F-4D97-AF65-F5344CB8AC3E}">
        <p14:creationId xmlns:p14="http://schemas.microsoft.com/office/powerpoint/2010/main" val="2240272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5333999"/>
            <a:ext cx="7408333" cy="792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Create your own by free-handing simple shapes.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Patterns</a:t>
            </a:r>
          </a:p>
        </p:txBody>
      </p:sp>
      <p:pic>
        <p:nvPicPr>
          <p:cNvPr id="17410" name="Picture 2" descr="C:\Users\micha\Pictures\Felt\rain r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04895"/>
            <a:ext cx="4596664" cy="344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19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5486399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Using clip-art.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Own Patterns</a:t>
            </a:r>
          </a:p>
        </p:txBody>
      </p:sp>
      <p:pic>
        <p:nvPicPr>
          <p:cNvPr id="18438" name="Picture 6" descr="C:\Users\micha\Pictures\Felt\boy and go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96938"/>
            <a:ext cx="3810000" cy="285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Farm Animal Coloring Pages Goat Coloring Page Baby Goat Coloring Page Free  Pages Baby Goat | Farm animal coloring pages, Goat picture, Billy goats  gru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 b="11899"/>
          <a:stretch/>
        </p:blipFill>
        <p:spPr bwMode="auto">
          <a:xfrm>
            <a:off x="1221644" y="2410570"/>
            <a:ext cx="2535230" cy="27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25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9840" y="57912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From a book!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Your Own Patterns</a:t>
            </a:r>
          </a:p>
        </p:txBody>
      </p:sp>
      <p:pic>
        <p:nvPicPr>
          <p:cNvPr id="19458" name="Picture 2" descr="C:\Users\micha\Pictures\Felt\zeb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4296" r="3856" b="5450"/>
          <a:stretch/>
        </p:blipFill>
        <p:spPr bwMode="auto">
          <a:xfrm rot="5400000">
            <a:off x="315476" y="2335151"/>
            <a:ext cx="394104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icha\Pictures\Felt\cat and zeb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38038"/>
            <a:ext cx="457105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9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Gluing!</a:t>
            </a:r>
          </a:p>
        </p:txBody>
      </p:sp>
      <p:pic>
        <p:nvPicPr>
          <p:cNvPr id="1026" name="Picture 2" descr="https://m.media-amazon.com/images/I/51Vw1ixh+nL._AC_SL1263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1666547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.media-amazon.com/images/I/61QQKNf2pGL._AC_SL1296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64104"/>
            <a:ext cx="1066800" cy="37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.media-amazon.com/images/I/61KzCSxmDmL._AC_SL15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1"/>
            <a:ext cx="3163976" cy="24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66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EDC0A-5726-40AA-A7E2-D8B6AA02E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23505" r="27139" b="30129"/>
          <a:stretch/>
        </p:blipFill>
        <p:spPr>
          <a:xfrm>
            <a:off x="838200" y="2819400"/>
            <a:ext cx="4047577" cy="28333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774E18-5951-44D5-AE1C-3F67B234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Puff Paint! Amazing and Terrible!</a:t>
            </a:r>
          </a:p>
        </p:txBody>
      </p:sp>
      <p:pic>
        <p:nvPicPr>
          <p:cNvPr id="6" name="Picture 9" descr="C:\Users\micha\Pictures\Felt\little mouse.jpg">
            <a:extLst>
              <a:ext uri="{FF2B5EF4-FFF2-40B4-BE49-F238E27FC236}">
                <a16:creationId xmlns:a16="http://schemas.microsoft.com/office/drawing/2014/main" id="{ACD7AC23-510F-406A-9B04-0213A6CAC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34745" r="49656" b="31655"/>
          <a:stretch/>
        </p:blipFill>
        <p:spPr bwMode="auto">
          <a:xfrm>
            <a:off x="5184357" y="2819401"/>
            <a:ext cx="2929812" cy="28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06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Mitten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Fancy Felt</a:t>
            </a:r>
          </a:p>
        </p:txBody>
      </p:sp>
      <p:pic>
        <p:nvPicPr>
          <p:cNvPr id="20482" name="Picture 2" descr="C:\Users\micha\Pictures\Felt\mitt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33600"/>
            <a:ext cx="487579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29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943600"/>
            <a:ext cx="7408333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Hooray for Hat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Fancy Felt</a:t>
            </a:r>
          </a:p>
        </p:txBody>
      </p:sp>
      <p:pic>
        <p:nvPicPr>
          <p:cNvPr id="21506" name="Picture 2" descr="C:\Users\micha\Pictures\Felt\hooray for hat grum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3673" r="7591" b="5112"/>
          <a:stretch/>
        </p:blipFill>
        <p:spPr bwMode="auto">
          <a:xfrm>
            <a:off x="209184" y="2149344"/>
            <a:ext cx="4273227" cy="333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micha\Pictures\Felt\hooray for hat happ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8653" r="5785" b="1868"/>
          <a:stretch/>
        </p:blipFill>
        <p:spPr bwMode="auto">
          <a:xfrm>
            <a:off x="4592258" y="2149344"/>
            <a:ext cx="4323142" cy="333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234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943600"/>
            <a:ext cx="7408333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Five Clean Squeaky Pigs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Fancy Felt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35ED6-4C77-4C27-A0D6-128E46A85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20" y="2242196"/>
            <a:ext cx="4395753" cy="3296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4B47F-1214-498B-AD12-03CAF3243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2195"/>
            <a:ext cx="4395754" cy="32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18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Grumpy Duck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Puppets/</a:t>
            </a:r>
            <a:r>
              <a:rPr lang="en-US" dirty="0" err="1"/>
              <a:t>Stuffies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69E92-AEF1-4A97-AD19-E9C05F15F8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r="18329"/>
          <a:stretch/>
        </p:blipFill>
        <p:spPr>
          <a:xfrm rot="5400000">
            <a:off x="2616680" y="1917220"/>
            <a:ext cx="391064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47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8674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Bear’s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Puppets/</a:t>
            </a:r>
            <a:r>
              <a:rPr lang="en-US" dirty="0" err="1"/>
              <a:t>Stuffies</a:t>
            </a:r>
            <a:endParaRPr lang="en-US" dirty="0"/>
          </a:p>
        </p:txBody>
      </p:sp>
      <p:pic>
        <p:nvPicPr>
          <p:cNvPr id="22530" name="Picture 2" descr="C:\Users\micha\Pictures\Felt\bear's picture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11759"/>
          <a:stretch/>
        </p:blipFill>
        <p:spPr bwMode="auto">
          <a:xfrm rot="5400000">
            <a:off x="2402683" y="1841846"/>
            <a:ext cx="4060642" cy="39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59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05400" y="3962400"/>
            <a:ext cx="3822192" cy="158014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Lakeshore Learning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All-purpose Teaching Easel</a:t>
            </a:r>
          </a:p>
          <a:p>
            <a:pPr marL="0" indent="0">
              <a:buNone/>
            </a:pPr>
            <a:r>
              <a:rPr lang="en-US" dirty="0"/>
              <a:t>$429</a:t>
            </a:r>
          </a:p>
        </p:txBody>
      </p:sp>
      <p:pic>
        <p:nvPicPr>
          <p:cNvPr id="2050" name="Picture 2" descr="All-Purpose Teaching Easel with Locking Cas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052"/>
          <a:stretch/>
        </p:blipFill>
        <p:spPr bwMode="auto">
          <a:xfrm>
            <a:off x="344905" y="3046997"/>
            <a:ext cx="217771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l-Purpose Teaching Easel with Locking Cast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3" t="7158" r="15316"/>
          <a:stretch/>
        </p:blipFill>
        <p:spPr bwMode="auto">
          <a:xfrm>
            <a:off x="2586790" y="3046997"/>
            <a:ext cx="2198976" cy="23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414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6096000"/>
            <a:ext cx="7408333" cy="639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Bear’s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Puppets/</a:t>
            </a:r>
            <a:r>
              <a:rPr lang="en-US" dirty="0" err="1"/>
              <a:t>Stuffies</a:t>
            </a:r>
            <a:endParaRPr lang="en-US" dirty="0"/>
          </a:p>
        </p:txBody>
      </p:sp>
      <p:pic>
        <p:nvPicPr>
          <p:cNvPr id="23554" name="Picture 2" descr="C:\Users\micha\Pictures\Felt\bear's pict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1062" y="2158538"/>
            <a:ext cx="446947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44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Laura </a:t>
            </a:r>
            <a:r>
              <a:rPr lang="en-US" dirty="0" err="1"/>
              <a:t>Bultman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Youth Services Librarian</a:t>
            </a:r>
          </a:p>
          <a:p>
            <a:pPr marL="0" indent="0">
              <a:buNone/>
            </a:pPr>
            <a:r>
              <a:rPr lang="en-US" dirty="0"/>
              <a:t>Kalamazoo Public Library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laurab@kpl.gov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2422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https://www.uhls.org/workshop_handouts/Flannel_Boards_Presentation.pdf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u="sng" dirty="0">
              <a:hlinkClick r:id="rId3"/>
            </a:endParaRP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https://jbrary.com/new-to-storytime-using-felt-stories/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756570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780108"/>
          </a:xfrm>
        </p:spPr>
        <p:txBody>
          <a:bodyPr>
            <a:normAutofit/>
          </a:bodyPr>
          <a:lstStyle/>
          <a:p>
            <a:r>
              <a:rPr lang="en-US" sz="10000" dirty="0"/>
              <a:t>Let’s Craft!</a:t>
            </a:r>
          </a:p>
        </p:txBody>
      </p:sp>
    </p:spTree>
    <p:extLst>
      <p:ext uri="{BB962C8B-B14F-4D97-AF65-F5344CB8AC3E}">
        <p14:creationId xmlns:p14="http://schemas.microsoft.com/office/powerpoint/2010/main" val="299649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105400" y="5334000"/>
            <a:ext cx="3822192" cy="137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err="1"/>
              <a:t>Topwon</a:t>
            </a:r>
            <a:r>
              <a:rPr lang="en-US" sz="2000" dirty="0"/>
              <a:t> Felt Board for Kids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Amazon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$32.99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52400" y="4572000"/>
            <a:ext cx="4800600" cy="19804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en-US" sz="2000" dirty="0"/>
            </a:br>
            <a:r>
              <a:rPr lang="en-US" sz="2000" dirty="0"/>
              <a:t>Copernicus Folding Magnetic Whiteboard Easel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S&amp;S Worldwide</a:t>
            </a:r>
            <a:r>
              <a:rPr lang="en-US" sz="2000" dirty="0"/>
              <a:t>; $76.99</a:t>
            </a:r>
          </a:p>
          <a:p>
            <a:pPr marL="0" indent="0" algn="ctr">
              <a:buNone/>
            </a:pPr>
            <a:r>
              <a:rPr lang="en-US" sz="2000" dirty="0"/>
              <a:t>Magnetic Felt from </a:t>
            </a:r>
            <a:r>
              <a:rPr lang="en-US" sz="2000" dirty="0">
                <a:hlinkClick r:id="rId4"/>
              </a:rPr>
              <a:t>Amazon</a:t>
            </a:r>
            <a:r>
              <a:rPr lang="en-US" sz="2000" dirty="0"/>
              <a:t>; $30.46</a:t>
            </a:r>
          </a:p>
        </p:txBody>
      </p:sp>
      <p:pic>
        <p:nvPicPr>
          <p:cNvPr id="3074" name="Picture 2" descr="https://m.media-amazon.com/images/I/510qmpRwvgL._AC_SL1278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2324100" cy="25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ssww.com/cs_srgb/q_90/w_434/v1659120867/44/50/SWFN4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9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 simple! You can make one piece to represent a song you already sing.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Look for rhymes with movements </a:t>
            </a:r>
            <a:br>
              <a:rPr lang="en-US" dirty="0"/>
            </a:br>
            <a:r>
              <a:rPr lang="en-US" dirty="0"/>
              <a:t>or other opportunities for </a:t>
            </a:r>
            <a:br>
              <a:rPr lang="en-US" dirty="0"/>
            </a:br>
            <a:r>
              <a:rPr lang="en-US" dirty="0"/>
              <a:t>interaction (counting, </a:t>
            </a:r>
            <a:r>
              <a:rPr lang="en-US" dirty="0" err="1"/>
              <a:t>etc</a:t>
            </a:r>
            <a:r>
              <a:rPr lang="en-US" dirty="0"/>
              <a:t>).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Is it simple enough for people to </a:t>
            </a:r>
            <a:br>
              <a:rPr lang="en-US" dirty="0"/>
            </a:br>
            <a:r>
              <a:rPr lang="en-US" dirty="0"/>
              <a:t>sing along?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Songs and Rhymes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5289F-BBC7-4DA1-9E31-27697ACA4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1667"/>
          <a:stretch/>
        </p:blipFill>
        <p:spPr>
          <a:xfrm>
            <a:off x="6096000" y="3276600"/>
            <a:ext cx="2362200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943600"/>
            <a:ext cx="7408333" cy="71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Little Mouse / Little Fox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of…Songs and Rhymes</a:t>
            </a:r>
          </a:p>
        </p:txBody>
      </p:sp>
      <p:pic>
        <p:nvPicPr>
          <p:cNvPr id="3079" name="Picture 7" descr="C:\Users\micha\Pictures\Felt\little fo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t="6486" r="12293" b="10044"/>
          <a:stretch/>
        </p:blipFill>
        <p:spPr bwMode="auto">
          <a:xfrm>
            <a:off x="4459274" y="2569657"/>
            <a:ext cx="4303726" cy="337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micha\Pictures\Felt\little mou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r="8787" b="9944"/>
          <a:stretch/>
        </p:blipFill>
        <p:spPr bwMode="auto">
          <a:xfrm>
            <a:off x="370664" y="2586031"/>
            <a:ext cx="4088610" cy="33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0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562600"/>
            <a:ext cx="7408333" cy="868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don’t have to only use houses with colors! Look for ways to represent your community in your flannels.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DEI in Flannels</a:t>
            </a:r>
          </a:p>
        </p:txBody>
      </p:sp>
      <p:pic>
        <p:nvPicPr>
          <p:cNvPr id="5122" name="Picture 2" descr="https://heytherelibrary.files.wordpress.com/2019/08/img-590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0400" y="4343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from the </a:t>
            </a:r>
            <a:r>
              <a:rPr lang="en-US" dirty="0">
                <a:hlinkClick r:id="rId3"/>
              </a:rPr>
              <a:t>Hey There Library blog.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86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5943600"/>
            <a:ext cx="7408333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Five Little…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of…Songs and Rhymes</a:t>
            </a:r>
          </a:p>
        </p:txBody>
      </p:sp>
      <p:pic>
        <p:nvPicPr>
          <p:cNvPr id="4098" name="Picture 2" descr="C:\Users\micha\Pictures\Felt\five dinosaur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5838" r="17097" b="10828"/>
          <a:stretch/>
        </p:blipFill>
        <p:spPr bwMode="auto">
          <a:xfrm>
            <a:off x="1981200" y="1807370"/>
            <a:ext cx="4724400" cy="406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72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904</TotalTime>
  <Words>753</Words>
  <Application>Microsoft Office PowerPoint</Application>
  <PresentationFormat>On-screen Show (4:3)</PresentationFormat>
  <Paragraphs>140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Candara</vt:lpstr>
      <vt:lpstr>Symbol</vt:lpstr>
      <vt:lpstr>Waveform</vt:lpstr>
      <vt:lpstr>Fantastic Felt</vt:lpstr>
      <vt:lpstr>How It Started</vt:lpstr>
      <vt:lpstr>Why Use Felt?</vt:lpstr>
      <vt:lpstr>Board Basics</vt:lpstr>
      <vt:lpstr>Other Options</vt:lpstr>
      <vt:lpstr>Choosing Songs and Rhymes</vt:lpstr>
      <vt:lpstr>Best of…Songs and Rhymes</vt:lpstr>
      <vt:lpstr>DEI in Flannels</vt:lpstr>
      <vt:lpstr>Best of…Songs and Rhymes</vt:lpstr>
      <vt:lpstr>But Wait! There’s More!</vt:lpstr>
      <vt:lpstr>Choosing Stories</vt:lpstr>
      <vt:lpstr>Best of… Stories</vt:lpstr>
      <vt:lpstr>Best of… Stories</vt:lpstr>
      <vt:lpstr>Best of… Stories</vt:lpstr>
      <vt:lpstr>Best of… Stories</vt:lpstr>
      <vt:lpstr>Best of… Stories</vt:lpstr>
      <vt:lpstr>Best of… Stories</vt:lpstr>
      <vt:lpstr>Stories That Don’t Work (FOR ME!) and Why</vt:lpstr>
      <vt:lpstr>Telling the Story</vt:lpstr>
      <vt:lpstr>Telling Tales Together</vt:lpstr>
      <vt:lpstr>Telling Tales Together</vt:lpstr>
      <vt:lpstr>Telling Tales Together</vt:lpstr>
      <vt:lpstr>Telling Tales Together</vt:lpstr>
      <vt:lpstr>Inspiration!</vt:lpstr>
      <vt:lpstr>After Storytime</vt:lpstr>
      <vt:lpstr>Storing Flannels</vt:lpstr>
      <vt:lpstr>Buying Flannels</vt:lpstr>
      <vt:lpstr>Print and Laminate</vt:lpstr>
      <vt:lpstr>Buying Felt</vt:lpstr>
      <vt:lpstr>Making Patterns</vt:lpstr>
      <vt:lpstr>Creating Your Own Patterns</vt:lpstr>
      <vt:lpstr>Creating Your Own Patterns</vt:lpstr>
      <vt:lpstr>Gluing!</vt:lpstr>
      <vt:lpstr>Puff Paint! Amazing and Terrible!</vt:lpstr>
      <vt:lpstr>Fancy Felt</vt:lpstr>
      <vt:lpstr>Fancy Felt</vt:lpstr>
      <vt:lpstr>Fancy Felt</vt:lpstr>
      <vt:lpstr>Adding Puppets/Stuffies</vt:lpstr>
      <vt:lpstr>Adding Puppets/Stuffies</vt:lpstr>
      <vt:lpstr>Adding Puppets/Stuffies</vt:lpstr>
      <vt:lpstr>Questions?</vt:lpstr>
      <vt:lpstr>Resources</vt:lpstr>
      <vt:lpstr>Let’s Craft!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Fantastic Felt</dc:title>
  <dc:creator>MTU Net junkies</dc:creator>
  <cp:lastModifiedBy>KPL</cp:lastModifiedBy>
  <cp:revision>33</cp:revision>
  <dcterms:created xsi:type="dcterms:W3CDTF">2024-03-03T19:07:23Z</dcterms:created>
  <dcterms:modified xsi:type="dcterms:W3CDTF">2024-03-07T04:41:08Z</dcterms:modified>
</cp:coreProperties>
</file>